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2024/11/19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864096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HGP創英角ﾎﾟｯﾌﾟ体" pitchFamily="50" charset="-128"/>
                <a:ea typeface="HGP創英角ﾎﾟｯﾌﾟ体" pitchFamily="50" charset="-128"/>
              </a:rPr>
              <a:t>データ利用申請書のチェック項目</a:t>
            </a:r>
            <a:endParaRPr kumimoji="1" lang="ja-JP" altLang="en-US" sz="3600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4996493"/>
              </p:ext>
            </p:extLst>
          </p:nvPr>
        </p:nvGraphicFramePr>
        <p:xfrm>
          <a:off x="89756" y="671044"/>
          <a:ext cx="8964487" cy="6142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88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95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0588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No</a:t>
                      </a:r>
                      <a:endParaRPr kumimoji="1" lang="ja-JP" altLang="en-US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チェック項目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732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</a:t>
                      </a:r>
                      <a:endParaRPr kumimoji="1" lang="ja-JP" altLang="en-US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「</a:t>
                      </a:r>
                      <a:r>
                        <a:rPr kumimoji="1" lang="ja-JP" altLang="ja-JP" sz="1100" kern="1200" dirty="0">
                          <a:solidFill>
                            <a:schemeClr val="dk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循環器疾患診療実態調査（</a:t>
                      </a: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The Japanese Registry Of All cardiac and vascular Diseases: JROAD</a:t>
                      </a:r>
                      <a:r>
                        <a:rPr kumimoji="1" lang="ja-JP" altLang="ja-JP" sz="1100" kern="1200" dirty="0">
                          <a:solidFill>
                            <a:schemeClr val="dk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）データの管理と利用に関する細則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」の内容を確認したか</a:t>
                      </a:r>
                      <a:endParaRPr kumimoji="1" lang="ja-JP" altLang="ja-JP" sz="1100" kern="1200" dirty="0">
                        <a:solidFill>
                          <a:schemeClr val="dk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Yes </a:t>
                      </a:r>
                      <a:r>
                        <a:rPr kumimoji="1"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 </a:t>
                      </a:r>
                      <a:r>
                        <a:rPr kumimoji="1" lang="en-US" altLang="ja-JP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No</a:t>
                      </a:r>
                      <a:endParaRPr kumimoji="1" lang="ja-JP" altLang="en-US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588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</a:t>
                      </a:r>
                      <a:endParaRPr kumimoji="1" lang="ja-JP" altLang="en-US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「</a:t>
                      </a:r>
                      <a:r>
                        <a:rPr kumimoji="1" lang="en-US" altLang="ja-JP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JROAD</a:t>
                      </a:r>
                      <a:r>
                        <a:rPr kumimoji="1"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公募要領」の内容を確認したか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Yes </a:t>
                      </a:r>
                      <a:r>
                        <a:rPr kumimoji="1" lang="ja-JP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 </a:t>
                      </a:r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No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588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3</a:t>
                      </a:r>
                      <a:endParaRPr kumimoji="1" lang="ja-JP" altLang="en-US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「誓約書」の内容を確認し、記載したか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Yes </a:t>
                      </a:r>
                      <a:r>
                        <a:rPr kumimoji="1" lang="ja-JP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 </a:t>
                      </a:r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No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732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4</a:t>
                      </a:r>
                      <a:endParaRPr kumimoji="1" lang="ja-JP" altLang="en-US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データにアクセスする者を全て共同研究者として記載しているか</a:t>
                      </a:r>
                      <a:endParaRPr lang="en-US" altLang="ja-JP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endParaRPr kumimoji="1" lang="ja-JP" altLang="en-US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Yes </a:t>
                      </a:r>
                      <a:r>
                        <a:rPr kumimoji="1" lang="ja-JP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 </a:t>
                      </a:r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No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732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5-1</a:t>
                      </a:r>
                      <a:endParaRPr kumimoji="1" lang="ja-JP" altLang="en-US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解析場所（</a:t>
                      </a: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国立循環器病研究センターまた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は国立循環器病研究センター以外の研究機関）を</a:t>
                      </a: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選択しているか</a:t>
                      </a:r>
                      <a:endParaRPr lang="en-US" altLang="ja-JP" sz="110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endParaRPr kumimoji="1" lang="ja-JP" altLang="en-US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Yes </a:t>
                      </a:r>
                      <a:r>
                        <a:rPr kumimoji="1" lang="ja-JP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 </a:t>
                      </a:r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No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732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5-2</a:t>
                      </a:r>
                      <a:endParaRPr kumimoji="1" lang="ja-JP" altLang="en-US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解析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場所が「国立循環器病研究センター以外の研究機関」の場合、セキ</a:t>
                      </a: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ュリティ計画書を記載・提出しているか</a:t>
                      </a:r>
                      <a:endParaRPr lang="en-US" altLang="ja-JP" sz="110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endParaRPr kumimoji="1" lang="ja-JP" altLang="en-US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Yes </a:t>
                      </a:r>
                      <a:r>
                        <a:rPr kumimoji="1" lang="ja-JP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 </a:t>
                      </a:r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No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732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6</a:t>
                      </a:r>
                      <a:endParaRPr kumimoji="1" lang="ja-JP" altLang="en-US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利用データ区分（</a:t>
                      </a:r>
                      <a:r>
                        <a:rPr lang="en-US" altLang="ja-JP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JROAD</a:t>
                      </a:r>
                      <a:r>
                        <a:rPr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</a:t>
                      </a:r>
                      <a:r>
                        <a:rPr lang="en-US" altLang="ja-JP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JROAD-DPC)</a:t>
                      </a:r>
                      <a:r>
                        <a:rPr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をチェックしているか</a:t>
                      </a:r>
                      <a:endParaRPr lang="en-US" altLang="ja-JP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endParaRPr kumimoji="1" lang="ja-JP" altLang="en-US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Yes </a:t>
                      </a:r>
                      <a:r>
                        <a:rPr kumimoji="1" lang="ja-JP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 </a:t>
                      </a:r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No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9732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7-1</a:t>
                      </a:r>
                      <a:endParaRPr kumimoji="1" lang="ja-JP" altLang="en-US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利用データの内容（使用データの抽出条件・除外対象条件）</a:t>
                      </a:r>
                      <a:endParaRPr lang="en-US" altLang="ja-JP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対象疾患：疾患名称や</a:t>
                      </a:r>
                      <a:r>
                        <a:rPr lang="en-US" altLang="ja-JP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ICD</a:t>
                      </a:r>
                      <a:r>
                        <a:rPr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コードなど具体的に記載しているか</a:t>
                      </a:r>
                      <a:endParaRPr lang="en-US" altLang="ja-JP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Yes </a:t>
                      </a:r>
                      <a:r>
                        <a:rPr kumimoji="1" lang="ja-JP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 </a:t>
                      </a:r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No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0588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7-2</a:t>
                      </a:r>
                      <a:endParaRPr kumimoji="1" lang="ja-JP" altLang="en-US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対象症例の年齢条件（</a:t>
                      </a:r>
                      <a:r>
                        <a:rPr lang="en-US" altLang="ja-JP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15</a:t>
                      </a:r>
                      <a:r>
                        <a:rPr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歳以上や</a:t>
                      </a:r>
                      <a:r>
                        <a:rPr lang="en-US" altLang="ja-JP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20</a:t>
                      </a:r>
                      <a:r>
                        <a:rPr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歳以上など）を具体的に記載しているか</a:t>
                      </a:r>
                      <a:endParaRPr kumimoji="1" lang="ja-JP" altLang="en-US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Yes </a:t>
                      </a:r>
                      <a:r>
                        <a:rPr kumimoji="1" lang="ja-JP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 </a:t>
                      </a:r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No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0588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7-3</a:t>
                      </a:r>
                      <a:endParaRPr kumimoji="1" lang="ja-JP" altLang="en-US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対象期間は、利用可能な期間（</a:t>
                      </a:r>
                      <a:r>
                        <a:rPr lang="en-US" altLang="ja-JP" sz="1100" u="none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2012/4/1~2023/3/31</a:t>
                      </a:r>
                      <a:r>
                        <a:rPr lang="ja-JP" altLang="en-US" sz="1100" u="none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</a:t>
                      </a:r>
                      <a:r>
                        <a:rPr lang="en-US" altLang="ja-JP" sz="1100" u="none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2024</a:t>
                      </a:r>
                      <a:r>
                        <a:rPr lang="ja-JP" altLang="en-US" sz="1100" u="none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</a:t>
                      </a:r>
                      <a:r>
                        <a:rPr lang="en-US" altLang="ja-JP" sz="1100" u="none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12</a:t>
                      </a:r>
                      <a:r>
                        <a:rPr lang="ja-JP" altLang="en-US" sz="1100" u="none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月現在））</a:t>
                      </a:r>
                      <a:r>
                        <a:rPr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内となっているか</a:t>
                      </a:r>
                      <a:endParaRPr kumimoji="1" lang="ja-JP" altLang="en-US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Yes </a:t>
                      </a:r>
                      <a:r>
                        <a:rPr kumimoji="1" lang="ja-JP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 </a:t>
                      </a:r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No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9732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7-4</a:t>
                      </a:r>
                      <a:endParaRPr kumimoji="1" lang="ja-JP" altLang="en-US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対象疾患、年齢条件、対象期間以外の具体的な条件（例えば、急性心筋梗塞（</a:t>
                      </a:r>
                      <a:r>
                        <a:rPr lang="en-US" altLang="ja-JP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I21$)</a:t>
                      </a:r>
                      <a:r>
                        <a:rPr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で且つ、</a:t>
                      </a:r>
                      <a:r>
                        <a:rPr lang="en-US" altLang="ja-JP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CABG(on-pump</a:t>
                      </a:r>
                      <a:r>
                        <a:rPr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</a:t>
                      </a:r>
                      <a:r>
                        <a:rPr lang="en-US" altLang="ja-JP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off-pump)</a:t>
                      </a:r>
                      <a:r>
                        <a:rPr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を施行した症例・</a:t>
                      </a:r>
                      <a:r>
                        <a:rPr lang="en-US" altLang="ja-JP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IABP</a:t>
                      </a:r>
                      <a:r>
                        <a:rPr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など補助循環を使用した症例など）を記載しているか</a:t>
                      </a:r>
                      <a:endParaRPr kumimoji="1" lang="ja-JP" altLang="en-US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Yes </a:t>
                      </a:r>
                      <a:r>
                        <a:rPr kumimoji="1" lang="ja-JP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 </a:t>
                      </a:r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No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0588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8-1</a:t>
                      </a:r>
                      <a:endParaRPr kumimoji="1" lang="ja-JP" altLang="en-US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申請書内の「</a:t>
                      </a:r>
                      <a:r>
                        <a:rPr kumimoji="1" lang="en-US" altLang="ja-JP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5.</a:t>
                      </a:r>
                      <a:r>
                        <a:rPr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利用データの対象と解析方法</a:t>
                      </a:r>
                      <a:r>
                        <a:rPr kumimoji="1"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」</a:t>
                      </a:r>
                      <a:r>
                        <a:rPr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を具体的に記載しているか</a:t>
                      </a:r>
                      <a:endParaRPr lang="en-US" altLang="ja-JP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Yes </a:t>
                      </a:r>
                      <a:r>
                        <a:rPr kumimoji="1" lang="ja-JP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 </a:t>
                      </a:r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No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0588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8-2</a:t>
                      </a:r>
                      <a:endParaRPr kumimoji="1" lang="ja-JP" altLang="en-US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アウトカム必要な場合に具体的に記載しているか</a:t>
                      </a:r>
                      <a:endParaRPr kumimoji="1" lang="ja-JP" altLang="en-US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Yes </a:t>
                      </a:r>
                      <a:r>
                        <a:rPr kumimoji="1" lang="ja-JP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 </a:t>
                      </a:r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No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0588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8-3</a:t>
                      </a:r>
                      <a:endParaRPr kumimoji="1" lang="ja-JP" altLang="en-US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解析方法を記載しているか</a:t>
                      </a:r>
                      <a:endParaRPr kumimoji="1" lang="ja-JP" altLang="en-US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Yes </a:t>
                      </a: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 </a:t>
                      </a: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No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50588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8-4</a:t>
                      </a:r>
                      <a:endParaRPr kumimoji="1" lang="ja-JP" altLang="en-US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他のデータベースと個票レベルで突合することがないことを確認しているか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Yes </a:t>
                      </a: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 </a:t>
                      </a: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No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834321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0" y="0"/>
            <a:ext cx="5389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/>
              <a:t>別紙</a:t>
            </a:r>
            <a:r>
              <a:rPr kumimoji="1" lang="en-US" altLang="ja-JP" sz="1100" dirty="0"/>
              <a:t>1</a:t>
            </a:r>
            <a:endParaRPr kumimoji="1" lang="ja-JP" alt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387</Words>
  <Application>Microsoft Office PowerPoint</Application>
  <PresentationFormat>画面に合わせる (4:3)</PresentationFormat>
  <Paragraphs>50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HGP創英角ﾎﾟｯﾌﾟ体</vt:lpstr>
      <vt:lpstr>Meiryo UI</vt:lpstr>
      <vt:lpstr>Arial</vt:lpstr>
      <vt:lpstr>Calibri</vt:lpstr>
      <vt:lpstr>Office テーマ</vt:lpstr>
      <vt:lpstr>データ利用申請書のチェック項目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JROAD公募研究について</dc:title>
  <dc:creator>NCVC</dc:creator>
  <cp:lastModifiedBy>fujisawa_m</cp:lastModifiedBy>
  <cp:revision>14</cp:revision>
  <dcterms:created xsi:type="dcterms:W3CDTF">2018-07-17T01:55:30Z</dcterms:created>
  <dcterms:modified xsi:type="dcterms:W3CDTF">2024-11-19T04:07:39Z</dcterms:modified>
</cp:coreProperties>
</file>